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29" r:id="rId1"/>
  </p:sldMasterIdLst>
  <p:notesMasterIdLst>
    <p:notesMasterId r:id="rId40"/>
  </p:notesMasterIdLst>
  <p:handoutMasterIdLst>
    <p:handoutMasterId r:id="rId41"/>
  </p:handoutMasterIdLst>
  <p:sldIdLst>
    <p:sldId id="256" r:id="rId2"/>
    <p:sldId id="750" r:id="rId3"/>
    <p:sldId id="751" r:id="rId4"/>
    <p:sldId id="752" r:id="rId5"/>
    <p:sldId id="753" r:id="rId6"/>
    <p:sldId id="754" r:id="rId7"/>
    <p:sldId id="755" r:id="rId8"/>
    <p:sldId id="502" r:id="rId9"/>
    <p:sldId id="713" r:id="rId10"/>
    <p:sldId id="739" r:id="rId11"/>
    <p:sldId id="712" r:id="rId12"/>
    <p:sldId id="740" r:id="rId13"/>
    <p:sldId id="717" r:id="rId14"/>
    <p:sldId id="716" r:id="rId15"/>
    <p:sldId id="741" r:id="rId16"/>
    <p:sldId id="742" r:id="rId17"/>
    <p:sldId id="743" r:id="rId18"/>
    <p:sldId id="744" r:id="rId19"/>
    <p:sldId id="745" r:id="rId20"/>
    <p:sldId id="746" r:id="rId21"/>
    <p:sldId id="719" r:id="rId22"/>
    <p:sldId id="720" r:id="rId23"/>
    <p:sldId id="722" r:id="rId24"/>
    <p:sldId id="725" r:id="rId25"/>
    <p:sldId id="726" r:id="rId26"/>
    <p:sldId id="727" r:id="rId27"/>
    <p:sldId id="728" r:id="rId28"/>
    <p:sldId id="729" r:id="rId29"/>
    <p:sldId id="730" r:id="rId30"/>
    <p:sldId id="731" r:id="rId31"/>
    <p:sldId id="732" r:id="rId32"/>
    <p:sldId id="733" r:id="rId33"/>
    <p:sldId id="734" r:id="rId34"/>
    <p:sldId id="735" r:id="rId35"/>
    <p:sldId id="747" r:id="rId36"/>
    <p:sldId id="748" r:id="rId37"/>
    <p:sldId id="749" r:id="rId38"/>
    <p:sldId id="422" r:id="rId3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1E296DD-BBA4-3645-BAA0-9448D61E581A}">
          <p14:sldIdLst>
            <p14:sldId id="256"/>
            <p14:sldId id="750"/>
            <p14:sldId id="751"/>
            <p14:sldId id="752"/>
            <p14:sldId id="753"/>
            <p14:sldId id="754"/>
            <p14:sldId id="755"/>
            <p14:sldId id="502"/>
            <p14:sldId id="713"/>
            <p14:sldId id="739"/>
            <p14:sldId id="712"/>
            <p14:sldId id="740"/>
            <p14:sldId id="717"/>
            <p14:sldId id="716"/>
            <p14:sldId id="741"/>
            <p14:sldId id="742"/>
            <p14:sldId id="743"/>
            <p14:sldId id="744"/>
            <p14:sldId id="745"/>
            <p14:sldId id="746"/>
            <p14:sldId id="719"/>
            <p14:sldId id="720"/>
            <p14:sldId id="722"/>
            <p14:sldId id="725"/>
            <p14:sldId id="726"/>
            <p14:sldId id="727"/>
            <p14:sldId id="728"/>
            <p14:sldId id="729"/>
            <p14:sldId id="730"/>
            <p14:sldId id="731"/>
            <p14:sldId id="732"/>
            <p14:sldId id="733"/>
            <p14:sldId id="734"/>
            <p14:sldId id="735"/>
            <p14:sldId id="747"/>
            <p14:sldId id="748"/>
            <p14:sldId id="749"/>
            <p14:sldId id="42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BC6AE"/>
    <a:srgbClr val="9BBB59"/>
    <a:srgbClr val="C050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2315" autoAdjust="0"/>
    <p:restoredTop sz="77778" autoAdjust="0"/>
  </p:normalViewPr>
  <p:slideViewPr>
    <p:cSldViewPr snapToGrid="0" snapToObjects="1">
      <p:cViewPr varScale="1">
        <p:scale>
          <a:sx n="68" d="100"/>
          <a:sy n="68" d="100"/>
        </p:scale>
        <p:origin x="200" y="46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36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BF8044-1598-EF4E-BBDA-D110E031C231}" type="datetimeFigureOut">
              <a:rPr lang="en-US" smtClean="0"/>
              <a:t>11/19/19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2F2A42-ED51-374F-BBBC-F1258454E8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5528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EE2225-873F-6F40-BA29-3AE101B223B8}" type="datetimeFigureOut">
              <a:rPr lang="en-US" smtClean="0"/>
              <a:t>11/19/19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00F789-BC41-F84C-B61C-313B216D0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78845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5473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Mappers = selection; reducer = group by aggregate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60CF8B-8D44-4F09-8AC7-2318BA76EA5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4251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Why?</a:t>
            </a:r>
          </a:p>
          <a:p>
            <a:r>
              <a:rPr lang="en-US" dirty="0"/>
              <a:t>Example</a:t>
            </a:r>
            <a:r>
              <a:rPr lang="en-US" baseline="0" dirty="0"/>
              <a:t> for a text input splitter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60CF8B-8D44-4F09-8AC7-2318BA76EA5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2304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 </a:t>
            </a:r>
            <a:r>
              <a:rPr lang="en-US" dirty="0" err="1"/>
              <a:t>equiv</a:t>
            </a:r>
            <a:r>
              <a:rPr lang="en-US" dirty="0"/>
              <a:t> to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60CF8B-8D44-4F09-8AC7-2318BA76EA5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712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HDFS will replicate data if necessary to be local</a:t>
            </a:r>
          </a:p>
          <a:p>
            <a:endParaRPr lang="en-US" dirty="0"/>
          </a:p>
          <a:p>
            <a:r>
              <a:rPr lang="en-US" dirty="0"/>
              <a:t>Mention why determinism is required</a:t>
            </a:r>
          </a:p>
          <a:p>
            <a:r>
              <a:rPr lang="en-US" dirty="0"/>
              <a:t>Mention speculative</a:t>
            </a:r>
            <a:r>
              <a:rPr lang="en-US" baseline="0" dirty="0"/>
              <a:t> execution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60CF8B-8D44-4F09-8AC7-2318BA76EA5F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9904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1798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2874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6244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630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014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4842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44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Describing the specifics,</a:t>
            </a:r>
            <a:r>
              <a:rPr lang="en-US" baseline="0" dirty="0"/>
              <a:t> not the reasoning behind the decisions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60CF8B-8D44-4F09-8AC7-2318BA76EA5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198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Within first ~5 slides, cover the basics of Map and Reduce</a:t>
            </a:r>
          </a:p>
          <a:p>
            <a:endParaRPr lang="en-US" dirty="0"/>
          </a:p>
          <a:p>
            <a:r>
              <a:rPr lang="en-US" dirty="0"/>
              <a:t>Mapper takes in a set of K,V</a:t>
            </a:r>
            <a:r>
              <a:rPr lang="en-US" baseline="0" dirty="0"/>
              <a:t> emits a new set of K,V</a:t>
            </a:r>
          </a:p>
          <a:p>
            <a:r>
              <a:rPr lang="en-US" baseline="0" dirty="0"/>
              <a:t>Intermediate data is distributed among reducers</a:t>
            </a:r>
          </a:p>
          <a:p>
            <a:r>
              <a:rPr lang="en-US" baseline="0" dirty="0"/>
              <a:t>Reducers aggregate based on key</a:t>
            </a:r>
          </a:p>
          <a:p>
            <a:endParaRPr lang="en-US" baseline="0" dirty="0"/>
          </a:p>
          <a:p>
            <a:r>
              <a:rPr lang="en-US" baseline="0" dirty="0"/>
              <a:t>Design decisions and justification</a:t>
            </a:r>
          </a:p>
          <a:p>
            <a:pPr marL="228600" indent="-228600">
              <a:buAutoNum type="arabicParenR"/>
            </a:pPr>
            <a:r>
              <a:rPr lang="en-US" baseline="0" dirty="0"/>
              <a:t>Be able to write pseudo code for a MR job</a:t>
            </a:r>
          </a:p>
          <a:p>
            <a:pPr marL="228600" indent="-228600">
              <a:buAutoNum type="arabicParenR"/>
            </a:pPr>
            <a:r>
              <a:rPr lang="en-US" baseline="0" dirty="0"/>
              <a:t>Understanding of what functionality they want to provide</a:t>
            </a:r>
          </a:p>
          <a:p>
            <a:pPr marL="228600" indent="-228600">
              <a:buAutoNum type="arabicParenR"/>
            </a:pPr>
            <a:r>
              <a:rPr lang="en-US" baseline="0" dirty="0"/>
              <a:t>Why did they make the decisions that they did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60CF8B-8D44-4F09-8AC7-2318BA76EA5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6020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8600"/>
            <a:ext cx="7772400" cy="4571999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8800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800600"/>
            <a:ext cx="6858000" cy="914400"/>
          </a:xfrm>
        </p:spPr>
        <p:txBody>
          <a:bodyPr/>
          <a:lstStyle>
            <a:lvl1pPr marL="0" indent="0" algn="l">
              <a:buNone/>
              <a:defRPr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A9B540C-44DA-4F69-89C9-7C84606640D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/>
          </p:cNvSpPr>
          <p:nvPr>
            <p:ph type="title"/>
          </p:nvPr>
        </p:nvSpPr>
        <p:spPr>
          <a:xfrm>
            <a:off x="401836" y="928687"/>
            <a:ext cx="8340328" cy="2232422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03" name="Shape 103"/>
          <p:cNvSpPr>
            <a:spLocks noGrp="1"/>
          </p:cNvSpPr>
          <p:nvPr>
            <p:ph type="body" sz="half" idx="1"/>
          </p:nvPr>
        </p:nvSpPr>
        <p:spPr>
          <a:xfrm>
            <a:off x="401836" y="3536156"/>
            <a:ext cx="8340328" cy="223242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None/>
            </a:lvl1pPr>
            <a:lvl2pPr marL="0" indent="0">
              <a:spcBef>
                <a:spcPts val="0"/>
              </a:spcBef>
              <a:buSzTx/>
              <a:buNone/>
            </a:lvl2pPr>
            <a:lvl3pPr marL="0" indent="0">
              <a:spcBef>
                <a:spcPts val="0"/>
              </a:spcBef>
              <a:buSzTx/>
              <a:buNone/>
            </a:lvl3pPr>
            <a:lvl4pPr marL="0" indent="0">
              <a:spcBef>
                <a:spcPts val="0"/>
              </a:spcBef>
              <a:buSzTx/>
              <a:buNone/>
            </a:lvl4pPr>
            <a:lvl5pPr marL="0" indent="0">
              <a:spcBef>
                <a:spcPts val="0"/>
              </a:spcBef>
              <a:buSzTx/>
              <a:buNone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4" name="Shape 104"/>
          <p:cNvSpPr>
            <a:spLocks noGrp="1"/>
          </p:cNvSpPr>
          <p:nvPr>
            <p:ph type="sldNum" sz="quarter" idx="2"/>
          </p:nvPr>
        </p:nvSpPr>
        <p:spPr>
          <a:xfrm>
            <a:off x="8626078" y="6509742"/>
            <a:ext cx="181666" cy="175594"/>
          </a:xfrm>
          <a:prstGeom prst="rect">
            <a:avLst/>
          </a:prstGeom>
        </p:spPr>
        <p:txBody>
          <a:bodyPr/>
          <a:lstStyle>
            <a:lvl1pPr algn="l"/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059957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190500"/>
            <a:ext cx="7010400" cy="15271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0" y="1905000"/>
            <a:ext cx="3429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5105400" y="1905000"/>
            <a:ext cx="34290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5105400" y="4038600"/>
            <a:ext cx="34290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0"/>
          </p:nvPr>
        </p:nvSpPr>
        <p:spPr>
          <a:xfrm>
            <a:off x="3276600" y="6248400"/>
            <a:ext cx="28956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1524000" y="6248400"/>
            <a:ext cx="12954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10D9C24-4811-4412-B047-FB2E14103E4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124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47800"/>
            <a:ext cx="7772400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28601"/>
            <a:ext cx="7772400" cy="10668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3068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016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7632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7632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3208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3208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9000877" cy="484632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715000"/>
            <a:ext cx="8153400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4953000"/>
            <a:ext cx="8153400" cy="762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57912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7620000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57500" y="6492875"/>
            <a:ext cx="3429000" cy="2838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ctr">
              <a:defRPr sz="10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 b="1">
                <a:solidFill>
                  <a:schemeClr val="tx2"/>
                </a:solidFill>
              </a:defRPr>
            </a:lvl1pPr>
          </a:lstStyle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001124" y="0"/>
            <a:ext cx="142876" cy="1371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001124" y="1371600"/>
            <a:ext cx="142876" cy="5486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732" r:id="rId3"/>
    <p:sldLayoutId id="2147483733" r:id="rId4"/>
    <p:sldLayoutId id="2147483734" r:id="rId5"/>
    <p:sldLayoutId id="2147483735" r:id="rId6"/>
    <p:sldLayoutId id="2147483736" r:id="rId7"/>
    <p:sldLayoutId id="2147483737" r:id="rId8"/>
    <p:sldLayoutId id="2147483738" r:id="rId9"/>
    <p:sldLayoutId id="2147483739" r:id="rId10"/>
    <p:sldLayoutId id="2147483740" r:id="rId11"/>
    <p:sldLayoutId id="2147483741" r:id="rId12"/>
    <p:sldLayoutId id="2147483742" r:id="rId13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 cap="all" spc="-6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8.em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47343"/>
            <a:ext cx="7772400" cy="3783744"/>
          </a:xfrm>
        </p:spPr>
        <p:txBody>
          <a:bodyPr>
            <a:normAutofit/>
          </a:bodyPr>
          <a:lstStyle/>
          <a:p>
            <a:r>
              <a:rPr lang="en-US" sz="4000" dirty="0"/>
              <a:t>Introduction to </a:t>
            </a:r>
            <a:br>
              <a:rPr lang="en-US" sz="4000" dirty="0"/>
            </a:br>
            <a:r>
              <a:rPr lang="en-US" sz="4000" dirty="0"/>
              <a:t>Data Science</a:t>
            </a:r>
            <a:endParaRPr lang="en-US" sz="4800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2923507"/>
            <a:ext cx="6858000" cy="641234"/>
          </a:xfrm>
        </p:spPr>
        <p:txBody>
          <a:bodyPr/>
          <a:lstStyle/>
          <a:p>
            <a:r>
              <a:rPr lang="en-US" dirty="0"/>
              <a:t>John P Dickerson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5080696"/>
            <a:ext cx="257638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Lecture #24 – 11/14/2019</a:t>
            </a:r>
          </a:p>
          <a:p>
            <a:endParaRPr lang="en-US" sz="1600" b="1" dirty="0"/>
          </a:p>
          <a:p>
            <a:r>
              <a:rPr lang="en-US" sz="1600" b="1" dirty="0"/>
              <a:t>CMSC320</a:t>
            </a:r>
          </a:p>
          <a:p>
            <a:r>
              <a:rPr lang="en-US" sz="1600" b="1" dirty="0"/>
              <a:t>Tuesdays &amp; Thursdays</a:t>
            </a:r>
          </a:p>
          <a:p>
            <a:r>
              <a:rPr lang="en-US" sz="1600" b="1" dirty="0"/>
              <a:t>5:00pm – 6:15pm</a:t>
            </a:r>
            <a:endParaRPr lang="en-US" sz="16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55713" y="5080696"/>
            <a:ext cx="3721993" cy="1293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5995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2050" y="2065152"/>
            <a:ext cx="2171700" cy="5207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Recap:</a:t>
            </a:r>
            <a:br>
              <a:rPr lang="en-US" dirty="0"/>
            </a:br>
            <a:r>
              <a:rPr lang="en-US" dirty="0"/>
              <a:t>Gradient descent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Algorithm for any* hypothesis function                            , loss function                               , step size     :</a:t>
            </a:r>
          </a:p>
          <a:p>
            <a:r>
              <a:rPr lang="en-US" dirty="0"/>
              <a:t>Initialize the parameter vector: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 </a:t>
            </a:r>
          </a:p>
          <a:p>
            <a:r>
              <a:rPr lang="en-US" dirty="0"/>
              <a:t>Repeat until satisfied (e.g., exact or approximate convergence):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Compute gradient: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Update parameters: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10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021012" y="6488668"/>
            <a:ext cx="3681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*must be reasonably well behaved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8908" y="1720516"/>
            <a:ext cx="1866900" cy="482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8682" y="2108934"/>
            <a:ext cx="292100" cy="3048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1350" y="2930488"/>
            <a:ext cx="1041400" cy="4191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65094" y="4015781"/>
            <a:ext cx="4470400" cy="5842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41032" y="4643131"/>
            <a:ext cx="2082800" cy="444500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3570514" y="3730171"/>
            <a:ext cx="1680268" cy="2395992"/>
            <a:chOff x="3570514" y="3730171"/>
            <a:chExt cx="1680268" cy="2395992"/>
          </a:xfrm>
        </p:grpSpPr>
        <p:sp>
          <p:nvSpPr>
            <p:cNvPr id="12" name="Oval 11"/>
            <p:cNvSpPr/>
            <p:nvPr/>
          </p:nvSpPr>
          <p:spPr>
            <a:xfrm>
              <a:off x="4122057" y="3730171"/>
              <a:ext cx="1128725" cy="1161143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Connector 13"/>
            <p:cNvCxnSpPr>
              <a:stCxn id="12" idx="4"/>
            </p:cNvCxnSpPr>
            <p:nvPr/>
          </p:nvCxnSpPr>
          <p:spPr>
            <a:xfrm flipH="1">
              <a:off x="3570514" y="4891314"/>
              <a:ext cx="1115906" cy="1234849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6" name="TextBox 15"/>
          <p:cNvSpPr txBox="1"/>
          <p:nvPr/>
        </p:nvSpPr>
        <p:spPr>
          <a:xfrm>
            <a:off x="1190171" y="5936343"/>
            <a:ext cx="2380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What if m is big?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190170" y="6189680"/>
            <a:ext cx="2380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What if n is big?</a:t>
            </a:r>
          </a:p>
        </p:txBody>
      </p:sp>
    </p:spTree>
    <p:extLst>
      <p:ext uri="{BB962C8B-B14F-4D97-AF65-F5344CB8AC3E}">
        <p14:creationId xmlns:p14="http://schemas.microsoft.com/office/powerpoint/2010/main" val="2007500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6" grpId="0"/>
      <p:bldP spid="1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Stochastic gradient descent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11</a:t>
            </a:fld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2050" y="2065152"/>
            <a:ext cx="2171700" cy="520700"/>
          </a:xfrm>
          <a:prstGeom prst="rect">
            <a:avLst/>
          </a:prstGeom>
        </p:spPr>
      </p:pic>
      <p:sp>
        <p:nvSpPr>
          <p:cNvPr id="20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7620000" cy="4373563"/>
          </a:xfrm>
        </p:spPr>
        <p:txBody>
          <a:bodyPr/>
          <a:lstStyle/>
          <a:p>
            <a:r>
              <a:rPr lang="en-US" dirty="0"/>
              <a:t>Algorithm for any* hypothesis function                            , loss function                               , step size     :</a:t>
            </a:r>
          </a:p>
          <a:p>
            <a:r>
              <a:rPr lang="en-US" dirty="0"/>
              <a:t>Initialize the parameter vector: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 </a:t>
            </a:r>
          </a:p>
          <a:p>
            <a:r>
              <a:rPr lang="en-US" dirty="0"/>
              <a:t>Repeat until satisfied (e.g., exact or approximate convergence):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Randomly shuffle the input set x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For </a:t>
            </a:r>
            <a:r>
              <a:rPr lang="en-US" dirty="0" err="1"/>
              <a:t>i</a:t>
            </a:r>
            <a:r>
              <a:rPr lang="en-US" dirty="0"/>
              <a:t> in {1, 2, </a:t>
            </a:r>
            <a:r>
              <a:rPr lang="mr-IN" dirty="0"/>
              <a:t>…</a:t>
            </a:r>
            <a:r>
              <a:rPr lang="en-US" dirty="0"/>
              <a:t> m}, shuffled: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dirty="0"/>
              <a:t>Compute gradient: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dirty="0"/>
              <a:t>Update parameters:</a:t>
            </a:r>
          </a:p>
        </p:txBody>
      </p:sp>
      <p:sp>
        <p:nvSpPr>
          <p:cNvPr id="21" name="Slide Number Placeholder 3"/>
          <p:cNvSpPr txBox="1">
            <a:spLocks/>
          </p:cNvSpPr>
          <p:nvPr/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24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2EF37A0-74FC-AB4F-AE4C-D9BFC6719E9F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5021012" y="6488668"/>
            <a:ext cx="3681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*must be reasonably well behaved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8908" y="1720516"/>
            <a:ext cx="1866900" cy="4826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8682" y="2108934"/>
            <a:ext cx="292100" cy="3048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1350" y="2930488"/>
            <a:ext cx="1041400" cy="41910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37644" y="5410199"/>
            <a:ext cx="2082800" cy="44450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29718" y="4898737"/>
            <a:ext cx="3724776" cy="460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33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uiExpand="1" build="p" bldLvl="2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SGD continued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7620000" cy="486591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Can also make use of “mini-batch” stochastic gradient descent: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High-level idea: at every outer iteration, shuffle the input data, then partition into k mini-batches of size m/k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Perform inner loop of SGD on these mini-batches</a:t>
            </a:r>
          </a:p>
          <a:p>
            <a:r>
              <a:rPr lang="en-US" dirty="0"/>
              <a:t>Batches </a:t>
            </a:r>
            <a:r>
              <a:rPr lang="en-US" dirty="0">
                <a:solidFill>
                  <a:schemeClr val="tx2"/>
                </a:solidFill>
              </a:rPr>
              <a:t>reduce variance</a:t>
            </a:r>
            <a:r>
              <a:rPr lang="en-US" dirty="0"/>
              <a:t> in update, make use of vectorization</a:t>
            </a:r>
          </a:p>
          <a:p>
            <a:r>
              <a:rPr lang="en-US" dirty="0"/>
              <a:t>Issues with SGD      ??????????????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Convergence: “almost surely” converges to the global optimum, assuming convexity and reasonable learning rate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Batch size: </a:t>
            </a:r>
            <a:r>
              <a:rPr lang="en-US" b="0" dirty="0" err="1"/>
              <a:t>hyperparameter</a:t>
            </a:r>
            <a:r>
              <a:rPr lang="en-US" b="0" dirty="0"/>
              <a:t>?  Not really </a:t>
            </a:r>
            <a:r>
              <a:rPr lang="mr-IN" b="0" dirty="0"/>
              <a:t>–</a:t>
            </a:r>
            <a:r>
              <a:rPr lang="en-US" b="0" dirty="0"/>
              <a:t> figure out how many examples fit in RAM/GPU memory, then choose the nearest power of 2 and go with that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Sensitive to feature scaling (if batching over features)</a:t>
            </a:r>
          </a:p>
          <a:p>
            <a:pPr marL="342900" indent="-342900">
              <a:buFont typeface="Arial" charset="0"/>
              <a:buChar char="•"/>
            </a:pP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161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76200" y="1214364"/>
            <a:ext cx="9144000" cy="1226328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Scaling it Up:</a:t>
            </a:r>
            <a:br>
              <a:rPr lang="en-US" dirty="0"/>
            </a:br>
            <a:r>
              <a:rPr lang="en-US" dirty="0"/>
              <a:t>Big Data &amp; MapReduce</a:t>
            </a:r>
            <a:endParaRPr lang="en-US" b="1" i="1" dirty="0">
              <a:solidFill>
                <a:schemeClr val="accent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13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5379" y="2656113"/>
            <a:ext cx="3850931" cy="388982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090058" y="6545942"/>
            <a:ext cx="66126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i="1" dirty="0"/>
              <a:t>Thanks to: Jeff Dean, Sanjay </a:t>
            </a:r>
            <a:r>
              <a:rPr lang="en-US" sz="1600" i="1" dirty="0" err="1"/>
              <a:t>Ghemawa</a:t>
            </a:r>
            <a:r>
              <a:rPr lang="en-US" sz="1600" i="1" dirty="0"/>
              <a:t>, Zico </a:t>
            </a:r>
            <a:r>
              <a:rPr lang="en-US" sz="1600" i="1" dirty="0" err="1"/>
              <a:t>Kolter</a:t>
            </a:r>
            <a:endParaRPr lang="en-US" sz="1600" i="1" dirty="0"/>
          </a:p>
        </p:txBody>
      </p:sp>
    </p:spTree>
    <p:extLst>
      <p:ext uri="{BB962C8B-B14F-4D97-AF65-F5344CB8AC3E}">
        <p14:creationId xmlns:p14="http://schemas.microsoft.com/office/powerpoint/2010/main" val="1154812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719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15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405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16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4642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17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4624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18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6708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19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107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F2F150-253B-0040-B757-9BBFBAF32E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3EBCC3-A387-6C4D-BA13-85E7016AA5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Project 3 has been extended to next Monday, November 25!</a:t>
            </a:r>
          </a:p>
          <a:p>
            <a:r>
              <a:rPr lang="en-US" dirty="0"/>
              <a:t>Project 4 will be released by November 21: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The shortest project by far!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A bit of fun – visualizing and analysis geospatial data</a:t>
            </a:r>
          </a:p>
          <a:p>
            <a:r>
              <a:rPr lang="en-US" dirty="0"/>
              <a:t>Please make sure you’re making progress on the final tutorial!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Rubric is posted on the course webpage &amp; on ELMS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Rubric has linked to 4-5 previous projects I liked a lot!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Please talk to me and/or the TAs whenever (many have)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0579FD-A64F-EC4D-99E7-A2CA6CA0A9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413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20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9028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7320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 Example Program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Present the concepts of MapReduce using the “typical example” of MR, Word Count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Input: a volume of raw text, of unspecified size (could be KB, MB, TB, </a:t>
            </a:r>
            <a:r>
              <a:rPr lang="en-US" b="0" dirty="0">
                <a:solidFill>
                  <a:schemeClr val="tx2"/>
                </a:solidFill>
              </a:rPr>
              <a:t>it doesn’t matter</a:t>
            </a:r>
            <a:r>
              <a:rPr lang="en-US" b="0" dirty="0"/>
              <a:t>!)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Output: a list of words, and their occurrence count.</a:t>
            </a:r>
          </a:p>
          <a:p>
            <a:r>
              <a:rPr lang="en-US" dirty="0"/>
              <a:t>(Assume that words are split correctly; ignore capitalization and punctuation.)</a:t>
            </a:r>
          </a:p>
          <a:p>
            <a:r>
              <a:rPr lang="en-US" dirty="0"/>
              <a:t>Example:</a:t>
            </a:r>
          </a:p>
          <a:p>
            <a:pPr marL="160020" indent="-342900">
              <a:buFont typeface="Arial" charset="0"/>
              <a:buChar char="•"/>
            </a:pPr>
            <a:r>
              <a:rPr lang="en-US" dirty="0"/>
              <a:t>The doctor went to the store. =&gt;</a:t>
            </a:r>
          </a:p>
          <a:p>
            <a:pPr lvl="8"/>
            <a:r>
              <a:rPr lang="en-US" dirty="0"/>
              <a:t>The, 2</a:t>
            </a:r>
          </a:p>
          <a:p>
            <a:pPr lvl="8"/>
            <a:r>
              <a:rPr lang="en-US" dirty="0"/>
              <a:t>Doctor, 1</a:t>
            </a:r>
          </a:p>
          <a:p>
            <a:pPr lvl="8"/>
            <a:r>
              <a:rPr lang="en-US" dirty="0"/>
              <a:t>Went, 1</a:t>
            </a:r>
          </a:p>
          <a:p>
            <a:pPr lvl="8"/>
            <a:r>
              <a:rPr lang="en-US" dirty="0"/>
              <a:t>To, 1</a:t>
            </a:r>
          </a:p>
          <a:p>
            <a:pPr lvl="8"/>
            <a:r>
              <a:rPr lang="en-US" dirty="0"/>
              <a:t>Store, 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28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Map? Reduce?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Mappers</a:t>
            </a:r>
            <a:r>
              <a:rPr lang="en-US" dirty="0"/>
              <a:t> read in data from the filesystem, and output (typically) modified data</a:t>
            </a:r>
          </a:p>
          <a:p>
            <a:endParaRPr lang="en-US" dirty="0"/>
          </a:p>
          <a:p>
            <a:r>
              <a:rPr lang="en-US" dirty="0">
                <a:solidFill>
                  <a:schemeClr val="tx2"/>
                </a:solidFill>
              </a:rPr>
              <a:t>Reducers</a:t>
            </a:r>
            <a:r>
              <a:rPr lang="en-US" dirty="0"/>
              <a:t> collect all of the mappers output on the keys, and output (typically) reduced data</a:t>
            </a:r>
          </a:p>
          <a:p>
            <a:endParaRPr lang="en-US" dirty="0"/>
          </a:p>
          <a:p>
            <a:r>
              <a:rPr lang="en-US" dirty="0"/>
              <a:t>The outputted data is written to disk</a:t>
            </a:r>
          </a:p>
          <a:p>
            <a:endParaRPr lang="en-US" dirty="0"/>
          </a:p>
          <a:p>
            <a:r>
              <a:rPr lang="en-US" dirty="0"/>
              <a:t>All data is in terms of key-value pairs   (“The” </a:t>
            </a:r>
            <a:r>
              <a:rPr lang="en-US" dirty="0">
                <a:sym typeface="Wingdings"/>
              </a:rPr>
              <a:t> 2)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205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MapReduce</a:t>
            </a:r>
            <a:r>
              <a:rPr lang="en-US" dirty="0"/>
              <a:t> </a:t>
            </a:r>
            <a:r>
              <a:rPr lang="en-US" dirty="0" err="1"/>
              <a:t>vs</a:t>
            </a:r>
            <a:r>
              <a:rPr lang="en-US" dirty="0"/>
              <a:t> Hadoop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The paper is written by two researchers at Google, and describes their programming paradigm</a:t>
            </a:r>
          </a:p>
          <a:p>
            <a:r>
              <a:rPr lang="en-US" dirty="0"/>
              <a:t>Unless you work at Google, or use Google App Engine, you won’t use it! 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(And even then, you might not.)</a:t>
            </a:r>
          </a:p>
          <a:p>
            <a:r>
              <a:rPr lang="en-US" dirty="0"/>
              <a:t>Open Source implementation is Hadoop </a:t>
            </a:r>
            <a:r>
              <a:rPr lang="en-US" dirty="0" err="1"/>
              <a:t>MapReduce</a:t>
            </a:r>
            <a:endParaRPr lang="en-US" dirty="0"/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Not developed by Google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Started by Yahoo!; now part of Apache</a:t>
            </a:r>
          </a:p>
          <a:p>
            <a:endParaRPr lang="en-US" dirty="0"/>
          </a:p>
          <a:p>
            <a:r>
              <a:rPr lang="en-US" dirty="0"/>
              <a:t>Google’s implementation (at least the one described) is written in C++</a:t>
            </a:r>
          </a:p>
          <a:p>
            <a:r>
              <a:rPr lang="en-US" dirty="0"/>
              <a:t>Hadoop is written in Java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905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Major Components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User Components:</a:t>
            </a:r>
          </a:p>
          <a:p>
            <a:pPr lvl="1"/>
            <a:r>
              <a:rPr lang="en-US" dirty="0"/>
              <a:t>Mapper</a:t>
            </a:r>
          </a:p>
          <a:p>
            <a:pPr lvl="1"/>
            <a:r>
              <a:rPr lang="en-US" dirty="0"/>
              <a:t>Reducer</a:t>
            </a:r>
          </a:p>
          <a:p>
            <a:pPr lvl="1"/>
            <a:r>
              <a:rPr lang="en-US" dirty="0"/>
              <a:t>Combiner (Optional)</a:t>
            </a:r>
          </a:p>
          <a:p>
            <a:pPr lvl="1"/>
            <a:r>
              <a:rPr lang="en-US" dirty="0" err="1"/>
              <a:t>Partitioner</a:t>
            </a:r>
            <a:r>
              <a:rPr lang="en-US" dirty="0"/>
              <a:t> (Optional) (Shuffle)</a:t>
            </a:r>
          </a:p>
          <a:p>
            <a:pPr lvl="1"/>
            <a:r>
              <a:rPr lang="en-US" dirty="0"/>
              <a:t>Writable(s) (Optional)</a:t>
            </a:r>
          </a:p>
          <a:p>
            <a:pPr lvl="1"/>
            <a:endParaRPr lang="en-US" dirty="0"/>
          </a:p>
          <a:p>
            <a:r>
              <a:rPr lang="en-US" dirty="0"/>
              <a:t>System Components:</a:t>
            </a:r>
          </a:p>
          <a:p>
            <a:pPr lvl="1"/>
            <a:r>
              <a:rPr lang="en-US" dirty="0"/>
              <a:t>Master</a:t>
            </a:r>
          </a:p>
          <a:p>
            <a:pPr lvl="1"/>
            <a:r>
              <a:rPr lang="en-US" dirty="0"/>
              <a:t>Input Splitter*</a:t>
            </a:r>
          </a:p>
          <a:p>
            <a:pPr lvl="1"/>
            <a:r>
              <a:rPr lang="en-US" dirty="0"/>
              <a:t>Output Committer*</a:t>
            </a:r>
          </a:p>
          <a:p>
            <a:pPr lvl="1"/>
            <a:r>
              <a:rPr lang="en-US" dirty="0"/>
              <a:t>* You can use your own if you really want!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66778" y="1914906"/>
            <a:ext cx="3539098" cy="297605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428129" y="6524470"/>
            <a:ext cx="4177747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25" dirty="0"/>
              <a:t>Image source: http://www.ibm.com/developerworks/java/library/l-hadoop-3/index.html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659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Key Notes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Mappers and Reducers are typically single threaded and deterministic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Determinism allows for </a:t>
            </a:r>
            <a:r>
              <a:rPr lang="en-US" b="0" dirty="0">
                <a:solidFill>
                  <a:schemeClr val="tx2"/>
                </a:solidFill>
              </a:rPr>
              <a:t>restarting of failed jobs</a:t>
            </a:r>
            <a:r>
              <a:rPr lang="en-US" b="0" dirty="0"/>
              <a:t>, or speculative execution</a:t>
            </a:r>
          </a:p>
          <a:p>
            <a:r>
              <a:rPr lang="en-US" dirty="0"/>
              <a:t>Need to handle more data? Just add more Mappers/Reducers!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No need to handle multithreaded code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Since they’re all independent of each other, you can run (almost) arbitrary number of nodes</a:t>
            </a:r>
          </a:p>
          <a:p>
            <a:r>
              <a:rPr lang="en-US" dirty="0"/>
              <a:t>Mappers/Reducers run on </a:t>
            </a:r>
            <a:r>
              <a:rPr lang="en-US" dirty="0">
                <a:solidFill>
                  <a:schemeClr val="tx2"/>
                </a:solidFill>
              </a:rPr>
              <a:t>arbitrary</a:t>
            </a:r>
            <a:r>
              <a:rPr lang="en-US" dirty="0"/>
              <a:t> machines. A machine typically multiple map and reduce slots available to it, typically one per processor core</a:t>
            </a:r>
          </a:p>
          <a:p>
            <a:r>
              <a:rPr lang="en-US" dirty="0"/>
              <a:t>Mappers/Reducers run entirely independent of each other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In Hadoop, they run in separate JVMs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882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Basic Concepts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All data is represented in key-value pairs of an arbitrary type</a:t>
            </a:r>
          </a:p>
          <a:p>
            <a:r>
              <a:rPr lang="en-US" dirty="0"/>
              <a:t>Data is read in from a file or list of files, from distributed FS</a:t>
            </a:r>
          </a:p>
          <a:p>
            <a:r>
              <a:rPr lang="en-US" dirty="0"/>
              <a:t>Data is chunked based on an input split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A typical chunk is 64MB (more or less can be configured depending on your use case)</a:t>
            </a:r>
          </a:p>
          <a:p>
            <a:r>
              <a:rPr lang="en-US" dirty="0"/>
              <a:t>Mappers read in a chunk of data</a:t>
            </a:r>
          </a:p>
          <a:p>
            <a:r>
              <a:rPr lang="en-US" dirty="0"/>
              <a:t>Mappers emit (write out) a set of data, typically derived from its input</a:t>
            </a:r>
          </a:p>
          <a:p>
            <a:r>
              <a:rPr lang="en-US" dirty="0"/>
              <a:t>Intermediate data (the output of the mappers) is split to a number of reducers</a:t>
            </a:r>
          </a:p>
          <a:p>
            <a:r>
              <a:rPr lang="en-US" dirty="0"/>
              <a:t>Reducers receive each key of data, along with ALL of the values associated with it (this means each key must always be sent to the same reducer)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Essentially, &lt;key, set&lt;value&gt;&gt;</a:t>
            </a:r>
          </a:p>
          <a:p>
            <a:r>
              <a:rPr lang="en-US" dirty="0"/>
              <a:t>Reducers emit a set of data, typically reduced from its input which is written to disk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620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Flow</a:t>
            </a:r>
          </a:p>
        </p:txBody>
      </p:sp>
      <p:sp>
        <p:nvSpPr>
          <p:cNvPr id="4" name="Rectangle 3"/>
          <p:cNvSpPr/>
          <p:nvPr/>
        </p:nvSpPr>
        <p:spPr>
          <a:xfrm>
            <a:off x="3639452" y="4428565"/>
            <a:ext cx="948018" cy="377639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Mapper 2</a:t>
            </a:r>
          </a:p>
        </p:txBody>
      </p:sp>
      <p:sp>
        <p:nvSpPr>
          <p:cNvPr id="5" name="Rectangle 4"/>
          <p:cNvSpPr/>
          <p:nvPr/>
        </p:nvSpPr>
        <p:spPr>
          <a:xfrm>
            <a:off x="3639452" y="2918011"/>
            <a:ext cx="948018" cy="377639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Mapper 0</a:t>
            </a:r>
          </a:p>
        </p:txBody>
      </p:sp>
      <p:sp>
        <p:nvSpPr>
          <p:cNvPr id="6" name="Rectangle 5"/>
          <p:cNvSpPr/>
          <p:nvPr/>
        </p:nvSpPr>
        <p:spPr>
          <a:xfrm>
            <a:off x="3639452" y="3673288"/>
            <a:ext cx="948018" cy="377639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Mapper 1</a:t>
            </a:r>
          </a:p>
        </p:txBody>
      </p:sp>
      <p:sp>
        <p:nvSpPr>
          <p:cNvPr id="7" name="Rectangle 6"/>
          <p:cNvSpPr/>
          <p:nvPr/>
        </p:nvSpPr>
        <p:spPr>
          <a:xfrm>
            <a:off x="5401017" y="3295650"/>
            <a:ext cx="1092034" cy="377639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Reducer 0</a:t>
            </a:r>
          </a:p>
        </p:txBody>
      </p:sp>
      <p:sp>
        <p:nvSpPr>
          <p:cNvPr id="8" name="Rectangle 7"/>
          <p:cNvSpPr/>
          <p:nvPr/>
        </p:nvSpPr>
        <p:spPr>
          <a:xfrm>
            <a:off x="5401017" y="4050927"/>
            <a:ext cx="1092034" cy="377639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Reducer 1</a:t>
            </a:r>
          </a:p>
        </p:txBody>
      </p:sp>
      <p:sp>
        <p:nvSpPr>
          <p:cNvPr id="9" name="Rectangle 8"/>
          <p:cNvSpPr/>
          <p:nvPr/>
        </p:nvSpPr>
        <p:spPr>
          <a:xfrm>
            <a:off x="7162581" y="3297892"/>
            <a:ext cx="534521" cy="377639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Out 0</a:t>
            </a:r>
          </a:p>
        </p:txBody>
      </p:sp>
      <p:sp>
        <p:nvSpPr>
          <p:cNvPr id="10" name="Rectangle 9"/>
          <p:cNvSpPr/>
          <p:nvPr/>
        </p:nvSpPr>
        <p:spPr>
          <a:xfrm>
            <a:off x="7162581" y="4050927"/>
            <a:ext cx="534521" cy="377639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Out 1</a:t>
            </a:r>
          </a:p>
        </p:txBody>
      </p:sp>
      <p:sp>
        <p:nvSpPr>
          <p:cNvPr id="11" name="Rectangle 10"/>
          <p:cNvSpPr/>
          <p:nvPr/>
        </p:nvSpPr>
        <p:spPr>
          <a:xfrm>
            <a:off x="908530" y="3295650"/>
            <a:ext cx="534521" cy="113291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350" dirty="0"/>
              <a:t>Input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291384" y="4428565"/>
            <a:ext cx="669530" cy="377639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Split 2</a:t>
            </a:r>
          </a:p>
        </p:txBody>
      </p:sp>
      <p:sp>
        <p:nvSpPr>
          <p:cNvPr id="13" name="Rectangle 12"/>
          <p:cNvSpPr/>
          <p:nvPr/>
        </p:nvSpPr>
        <p:spPr>
          <a:xfrm>
            <a:off x="2291384" y="3673288"/>
            <a:ext cx="669530" cy="377639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Split 1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291384" y="2918011"/>
            <a:ext cx="669530" cy="377639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Split 0</a:t>
            </a:r>
          </a:p>
        </p:txBody>
      </p:sp>
      <p:cxnSp>
        <p:nvCxnSpPr>
          <p:cNvPr id="18" name="Straight Arrow Connector 17"/>
          <p:cNvCxnSpPr>
            <a:stCxn id="11" idx="3"/>
            <a:endCxn id="14" idx="1"/>
          </p:cNvCxnSpPr>
          <p:nvPr/>
        </p:nvCxnSpPr>
        <p:spPr>
          <a:xfrm flipV="1">
            <a:off x="1443051" y="3106831"/>
            <a:ext cx="848333" cy="7552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11" idx="3"/>
            <a:endCxn id="12" idx="1"/>
          </p:cNvCxnSpPr>
          <p:nvPr/>
        </p:nvCxnSpPr>
        <p:spPr>
          <a:xfrm>
            <a:off x="1443051" y="3862108"/>
            <a:ext cx="848333" cy="7552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1" idx="3"/>
            <a:endCxn id="13" idx="1"/>
          </p:cNvCxnSpPr>
          <p:nvPr/>
        </p:nvCxnSpPr>
        <p:spPr>
          <a:xfrm>
            <a:off x="1443051" y="3862108"/>
            <a:ext cx="8483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14" idx="3"/>
            <a:endCxn id="5" idx="1"/>
          </p:cNvCxnSpPr>
          <p:nvPr/>
        </p:nvCxnSpPr>
        <p:spPr>
          <a:xfrm>
            <a:off x="2960914" y="3106831"/>
            <a:ext cx="67853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2822538" y="3862108"/>
            <a:ext cx="81354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2822537" y="4641477"/>
            <a:ext cx="81354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5" idx="3"/>
            <a:endCxn id="7" idx="1"/>
          </p:cNvCxnSpPr>
          <p:nvPr/>
        </p:nvCxnSpPr>
        <p:spPr>
          <a:xfrm>
            <a:off x="4587470" y="3106831"/>
            <a:ext cx="813547" cy="3776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5" idx="3"/>
            <a:endCxn id="8" idx="1"/>
          </p:cNvCxnSpPr>
          <p:nvPr/>
        </p:nvCxnSpPr>
        <p:spPr>
          <a:xfrm>
            <a:off x="4587470" y="3106831"/>
            <a:ext cx="813547" cy="11329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6" idx="3"/>
            <a:endCxn id="7" idx="1"/>
          </p:cNvCxnSpPr>
          <p:nvPr/>
        </p:nvCxnSpPr>
        <p:spPr>
          <a:xfrm flipV="1">
            <a:off x="4587470" y="3484470"/>
            <a:ext cx="813547" cy="3776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6" idx="3"/>
            <a:endCxn id="8" idx="1"/>
          </p:cNvCxnSpPr>
          <p:nvPr/>
        </p:nvCxnSpPr>
        <p:spPr>
          <a:xfrm>
            <a:off x="4587470" y="3862108"/>
            <a:ext cx="813547" cy="3776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4" idx="3"/>
            <a:endCxn id="7" idx="1"/>
          </p:cNvCxnSpPr>
          <p:nvPr/>
        </p:nvCxnSpPr>
        <p:spPr>
          <a:xfrm flipV="1">
            <a:off x="4587470" y="3484470"/>
            <a:ext cx="813547" cy="11329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4" idx="3"/>
            <a:endCxn id="8" idx="1"/>
          </p:cNvCxnSpPr>
          <p:nvPr/>
        </p:nvCxnSpPr>
        <p:spPr>
          <a:xfrm flipV="1">
            <a:off x="4587470" y="4239747"/>
            <a:ext cx="813547" cy="3776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7" idx="3"/>
            <a:endCxn id="9" idx="1"/>
          </p:cNvCxnSpPr>
          <p:nvPr/>
        </p:nvCxnSpPr>
        <p:spPr>
          <a:xfrm>
            <a:off x="6493051" y="3484470"/>
            <a:ext cx="669530" cy="22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8" idx="3"/>
            <a:endCxn id="10" idx="1"/>
          </p:cNvCxnSpPr>
          <p:nvPr/>
        </p:nvCxnSpPr>
        <p:spPr>
          <a:xfrm>
            <a:off x="6493051" y="4239747"/>
            <a:ext cx="6695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27</a:t>
            </a:fld>
            <a:endParaRPr lang="en-US"/>
          </a:p>
        </p:txBody>
      </p:sp>
      <p:grpSp>
        <p:nvGrpSpPr>
          <p:cNvPr id="38" name="Group 37"/>
          <p:cNvGrpSpPr/>
          <p:nvPr/>
        </p:nvGrpSpPr>
        <p:grpSpPr>
          <a:xfrm>
            <a:off x="653143" y="2409371"/>
            <a:ext cx="1378857" cy="3722132"/>
            <a:chOff x="653143" y="2409371"/>
            <a:chExt cx="1378857" cy="3722132"/>
          </a:xfrm>
        </p:grpSpPr>
        <p:sp>
          <p:nvSpPr>
            <p:cNvPr id="35" name="Rectangle 34"/>
            <p:cNvSpPr/>
            <p:nvPr/>
          </p:nvSpPr>
          <p:spPr>
            <a:xfrm>
              <a:off x="653143" y="2409371"/>
              <a:ext cx="1378857" cy="3352800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653143" y="5762171"/>
              <a:ext cx="13788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Master</a:t>
              </a:r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7769672" y="2409371"/>
            <a:ext cx="951808" cy="3722132"/>
            <a:chOff x="7769672" y="2409371"/>
            <a:chExt cx="951808" cy="3722132"/>
          </a:xfrm>
        </p:grpSpPr>
        <p:sp>
          <p:nvSpPr>
            <p:cNvPr id="44" name="Rectangle 43"/>
            <p:cNvSpPr/>
            <p:nvPr/>
          </p:nvSpPr>
          <p:spPr>
            <a:xfrm>
              <a:off x="7874986" y="2409371"/>
              <a:ext cx="773924" cy="3352800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7769672" y="5762171"/>
              <a:ext cx="9518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Master</a:t>
              </a: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2156117" y="2409371"/>
            <a:ext cx="5613554" cy="3730438"/>
            <a:chOff x="2156117" y="2409371"/>
            <a:chExt cx="5613554" cy="3730438"/>
          </a:xfrm>
        </p:grpSpPr>
        <p:sp>
          <p:nvSpPr>
            <p:cNvPr id="42" name="Rectangle 41"/>
            <p:cNvSpPr/>
            <p:nvPr/>
          </p:nvSpPr>
          <p:spPr>
            <a:xfrm>
              <a:off x="2156117" y="2409371"/>
              <a:ext cx="5594751" cy="3352800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2156117" y="5770477"/>
              <a:ext cx="56135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 workers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85844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Input Splitter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Is responsible for splitting your input into multiple chunks</a:t>
            </a:r>
          </a:p>
          <a:p>
            <a:r>
              <a:rPr lang="en-US" dirty="0"/>
              <a:t>These chunks are then used as input for your mappers</a:t>
            </a:r>
          </a:p>
          <a:p>
            <a:r>
              <a:rPr lang="en-US" dirty="0"/>
              <a:t>Splits on logical boundaries. The default is 64MB per chunk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Depending on what you’re doing, 64MB might be a LOT of data! You can change it</a:t>
            </a:r>
          </a:p>
          <a:p>
            <a:r>
              <a:rPr lang="en-US" dirty="0"/>
              <a:t>Typically, you can just use one of the built in splitters, unless you are reading in a specially formatted file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220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Mapper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Reads in input pair &lt;K,V&gt; (a section as split by the input splitter)</a:t>
            </a:r>
          </a:p>
          <a:p>
            <a:r>
              <a:rPr lang="en-US" dirty="0"/>
              <a:t>Outputs a pair &lt;K’, V’&gt;</a:t>
            </a:r>
          </a:p>
          <a:p>
            <a:endParaRPr lang="en-US" dirty="0"/>
          </a:p>
          <a:p>
            <a:r>
              <a:rPr lang="en-US" dirty="0"/>
              <a:t>Ex. For our Word Count example, with the following input: “The teacher went to the store. The store was closed; the store opens in the morning. The store opens at 9am.”</a:t>
            </a:r>
          </a:p>
          <a:p>
            <a:endParaRPr lang="en-US" dirty="0"/>
          </a:p>
          <a:p>
            <a:r>
              <a:rPr lang="en-US" dirty="0"/>
              <a:t>The output would be:</a:t>
            </a:r>
          </a:p>
          <a:p>
            <a:pPr lvl="1"/>
            <a:r>
              <a:rPr lang="en-US" dirty="0"/>
              <a:t>&lt;The, 1&gt; &lt;teacher, 1&gt; &lt;went, 1&gt; &lt;to, 1&gt; &lt;the, 1&gt; &lt;store, 1&gt; &lt;the, 1&gt; &lt;store, 1&gt; &lt;was, 1&gt; &lt;closed, 1&gt; &lt;the, 1&gt; &lt;store, 1&gt; &lt;opens, 1&gt; &lt;in, 1&gt; &lt;the, 1&gt; &lt;morning, 1&gt; &lt;the 1&gt; &lt;store, 1&gt; &lt;opens, 1&gt; &lt;at, 1&gt; &lt;9am, 1&gt;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524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6E1327-A89C-3A4B-A47B-5B259D38B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Midterm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8A490F-7D95-C04B-AB02-16C386801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</a:t>
            </a:fld>
            <a:endParaRPr lang="en-US"/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1C82CB4C-4538-CF4A-8418-D9EDDEEFCF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4318"/>
            <a:ext cx="8935453" cy="4048877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511B016-53AA-D34F-BD22-6504D5838DA9}"/>
              </a:ext>
            </a:extLst>
          </p:cNvPr>
          <p:cNvSpPr/>
          <p:nvPr/>
        </p:nvSpPr>
        <p:spPr>
          <a:xfrm>
            <a:off x="0" y="3641558"/>
            <a:ext cx="2342147" cy="1090863"/>
          </a:xfrm>
          <a:prstGeom prst="round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264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Reducer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Accepts the Mapper output, and collects values on the key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All inputs with the same key must go to the same reducer!</a:t>
            </a:r>
          </a:p>
          <a:p>
            <a:r>
              <a:rPr lang="en-US" dirty="0"/>
              <a:t>Input is typically sorted, output is output exactly as is</a:t>
            </a:r>
          </a:p>
          <a:p>
            <a:r>
              <a:rPr lang="en-US" dirty="0"/>
              <a:t>For our example, the reducer input would be: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&lt;The, 1&gt; &lt;teacher, 1&gt; &lt;went, 1&gt; &lt;to, 1&gt; &lt;the, 1&gt; &lt;store, 1&gt; &lt;the, 1&gt; &lt;store, 1&gt; &lt;was, 1&gt; &lt;closed, 1&gt; &lt;the, 1&gt; &lt;store, 1&gt; &lt;opens, 1&gt; &lt;in, 1&gt; &lt;the, 1&gt; &lt;morning, 1&gt; &lt;the 1&gt; &lt;store, 1&gt; &lt;opens, 1&gt; &lt;at, 1&gt; &lt;9am, 1&gt;</a:t>
            </a:r>
          </a:p>
          <a:p>
            <a:r>
              <a:rPr lang="en-US" dirty="0"/>
              <a:t>The output would be:	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&lt;The, 6&gt; &lt;teacher, 1&gt; &lt;went, 1&gt; &lt;to, 1&gt; &lt;store, 3&gt; &lt;was, 1&gt; &lt;closed, 1&gt; &lt;opens, 1&gt; &lt;morning, 1&gt; &lt;at, 1&gt; &lt;9am, 1&gt;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060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Combiner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Essentially an intermediate reducer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Is optional</a:t>
            </a:r>
          </a:p>
          <a:p>
            <a:r>
              <a:rPr lang="en-US" dirty="0"/>
              <a:t>Reduces output from each mapper, reducing bandwidth and sorting</a:t>
            </a:r>
          </a:p>
          <a:p>
            <a:r>
              <a:rPr lang="en-US" dirty="0"/>
              <a:t>Cannot change the type of its input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Input types must be the same as output types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64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Committer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Is responsible for taking the reduce output, and committing it to a file</a:t>
            </a:r>
          </a:p>
          <a:p>
            <a:endParaRPr lang="en-US" dirty="0"/>
          </a:p>
          <a:p>
            <a:r>
              <a:rPr lang="en-US" dirty="0"/>
              <a:t>Typically, this committer needs a corresponding input splitter (so that another job can read the input)</a:t>
            </a:r>
          </a:p>
          <a:p>
            <a:endParaRPr lang="en-US" dirty="0"/>
          </a:p>
          <a:p>
            <a:r>
              <a:rPr lang="en-US" dirty="0"/>
              <a:t>Again, usually built in splitters are good enough, unless you need to output a special kind of file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33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Partitioner (Shuffler)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Decides which pairs are sent to which reducer</a:t>
            </a:r>
          </a:p>
          <a:p>
            <a:r>
              <a:rPr lang="en-US" dirty="0"/>
              <a:t>Default is simply: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 err="1"/>
              <a:t>Key.hashCode</a:t>
            </a:r>
            <a:r>
              <a:rPr lang="en-US" b="0" dirty="0"/>
              <a:t>() % </a:t>
            </a:r>
            <a:r>
              <a:rPr lang="en-US" b="0" dirty="0" err="1"/>
              <a:t>numOfReducers</a:t>
            </a:r>
            <a:endParaRPr lang="en-US" b="0" dirty="0"/>
          </a:p>
          <a:p>
            <a:pPr lvl="1"/>
            <a:endParaRPr lang="en-US" dirty="0"/>
          </a:p>
          <a:p>
            <a:r>
              <a:rPr lang="en-US" dirty="0"/>
              <a:t>User can override to: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Provide (more) uniform distribution of load between reducers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Some values might need to be sent to the same reducer</a:t>
            </a:r>
          </a:p>
          <a:p>
            <a:pPr marL="571500" lvl="1" indent="-342900"/>
            <a:r>
              <a:rPr lang="en-US" dirty="0"/>
              <a:t>Ex. To compute the relative frequency of a pair of words &lt;W1, W2&gt; you would need to make sure all of word W1 are sent to the same reducer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Binning of results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362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Master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Responsible for scheduling &amp; managing jobs</a:t>
            </a:r>
          </a:p>
          <a:p>
            <a:pPr lvl="1"/>
            <a:endParaRPr lang="en-US" dirty="0"/>
          </a:p>
          <a:p>
            <a:r>
              <a:rPr lang="en-US" dirty="0"/>
              <a:t>Scheduled computation should be close to the data if possible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Bandwidth is expensive! (and slow)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This relies on a Distributed File System (e.g. GFS)!</a:t>
            </a:r>
          </a:p>
          <a:p>
            <a:pPr lvl="1"/>
            <a:endParaRPr lang="en-US" dirty="0"/>
          </a:p>
          <a:p>
            <a:r>
              <a:rPr lang="en-US" dirty="0"/>
              <a:t>If a task fails to report progress (such as reading input, writing output, </a:t>
            </a:r>
            <a:r>
              <a:rPr lang="en-US" dirty="0" err="1"/>
              <a:t>etc</a:t>
            </a:r>
            <a:r>
              <a:rPr lang="en-US" dirty="0"/>
              <a:t>), crashes, the machine goes down, </a:t>
            </a:r>
            <a:r>
              <a:rPr lang="en-US" dirty="0" err="1"/>
              <a:t>etc</a:t>
            </a:r>
            <a:r>
              <a:rPr lang="en-US" dirty="0"/>
              <a:t>, it is assumed to be stuck, and is killed, and the step is re-launched (with the same input)</a:t>
            </a:r>
          </a:p>
          <a:p>
            <a:endParaRPr lang="en-US" dirty="0"/>
          </a:p>
          <a:p>
            <a:r>
              <a:rPr lang="en-US" dirty="0"/>
              <a:t>The Master is handled by the framework, no user code is necessary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435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Mapreduce</a:t>
            </a:r>
            <a:r>
              <a:rPr lang="en-US" dirty="0"/>
              <a:t> in python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35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457200" y="1719833"/>
            <a:ext cx="8245475" cy="488416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def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mapreduce_execute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(data, mapper, reducer):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values = map(mapper, data)</a:t>
            </a: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groups = {}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for items in values: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for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k,v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in items: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    if k not in groups: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        groups[k] = [v]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    else: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        groups[k].append(v)</a:t>
            </a: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output = [reducer(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k,v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) for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k,v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in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groups.items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()] 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return output</a:t>
            </a:r>
          </a:p>
        </p:txBody>
      </p:sp>
    </p:spTree>
    <p:extLst>
      <p:ext uri="{BB962C8B-B14F-4D97-AF65-F5344CB8AC3E}">
        <p14:creationId xmlns:p14="http://schemas.microsoft.com/office/powerpoint/2010/main" val="11953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Mapreduce</a:t>
            </a:r>
            <a:r>
              <a:rPr lang="en-US" dirty="0"/>
              <a:t> in python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Don’t do the last slide </a:t>
            </a:r>
            <a:r>
              <a:rPr lang="mr-IN" dirty="0"/>
              <a:t>…</a:t>
            </a:r>
            <a:endParaRPr lang="en-US" dirty="0"/>
          </a:p>
          <a:p>
            <a:r>
              <a:rPr lang="en-US" dirty="0"/>
              <a:t>Python’s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mrjob</a:t>
            </a:r>
            <a:r>
              <a:rPr lang="en-US" dirty="0"/>
              <a:t> library: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write mappers and reducers in Python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Deploy on Hadoop systems, Amazon Elastic MR, Google Cloud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36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457200" y="3875314"/>
            <a:ext cx="8245475" cy="2728686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from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mrjob.job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import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MRJob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class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WordOccurrenceCount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MRJob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):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def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mapper(self, _, line):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for word in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line.split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(" "):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    yield word, 1</a:t>
            </a: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def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reducer(self, key, values):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yield key, sum(values)</a:t>
            </a:r>
          </a:p>
        </p:txBody>
      </p:sp>
    </p:spTree>
    <p:extLst>
      <p:ext uri="{BB962C8B-B14F-4D97-AF65-F5344CB8AC3E}">
        <p14:creationId xmlns:p14="http://schemas.microsoft.com/office/powerpoint/2010/main" val="2023734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5" grpId="1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Mapreduce</a:t>
            </a:r>
            <a:r>
              <a:rPr lang="en-US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Good: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All you need to do is write a mapper and a reducer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Can get away with not exposing any of the internals (data splitting, locality issues, redundancy, </a:t>
            </a:r>
            <a:r>
              <a:rPr lang="en-US" b="0" dirty="0" err="1"/>
              <a:t>etc</a:t>
            </a:r>
            <a:r>
              <a:rPr lang="en-US" b="0" dirty="0"/>
              <a:t>) if you’re using a ready-made engine</a:t>
            </a:r>
          </a:p>
          <a:p>
            <a:r>
              <a:rPr lang="en-US" dirty="0"/>
              <a:t>Bad: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Lots of reading/writing from disk (in part because this helps with redundancy)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Sometimes communication between processes is necessary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Talk about later: parameter servers, </a:t>
            </a:r>
            <a:r>
              <a:rPr lang="en-US" b="0" dirty="0" err="1"/>
              <a:t>GraphLab</a:t>
            </a:r>
            <a:r>
              <a:rPr lang="en-US" b="0" dirty="0"/>
              <a:t> aka </a:t>
            </a:r>
            <a:r>
              <a:rPr lang="en-US" b="0" dirty="0" err="1"/>
              <a:t>Dato</a:t>
            </a:r>
            <a:r>
              <a:rPr lang="en-US" b="0" dirty="0"/>
              <a:t>, </a:t>
            </a:r>
            <a:r>
              <a:rPr lang="en-US" b="0" dirty="0" err="1"/>
              <a:t>etc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555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76200" y="2433563"/>
            <a:ext cx="9144000" cy="1877179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i="1" dirty="0">
                <a:solidFill>
                  <a:schemeClr val="bg1">
                    <a:lumMod val="50000"/>
                  </a:schemeClr>
                </a:solidFill>
              </a:rPr>
              <a:t>Next Up:</a:t>
            </a:r>
            <a:br>
              <a:rPr lang="en-US" dirty="0"/>
            </a:br>
            <a:r>
              <a:rPr lang="en-US" dirty="0"/>
              <a:t>Review of Hypothesis Testing</a:t>
            </a:r>
            <a:br>
              <a:rPr lang="en-US" dirty="0"/>
            </a:br>
            <a:r>
              <a:rPr lang="en-US" dirty="0"/>
              <a:t>(and then a bunch of stuff like Privacy, Ethics, Debugging Data Science, </a:t>
            </a:r>
            <a:r>
              <a:rPr lang="en-US" dirty="0" err="1"/>
              <a:t>Etc</a:t>
            </a:r>
            <a:r>
              <a:rPr lang="en-US" dirty="0"/>
              <a:t>!)</a:t>
            </a:r>
            <a:endParaRPr lang="en-US" b="1" i="1" dirty="0">
              <a:solidFill>
                <a:schemeClr val="accent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3184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3C2EF-5D20-DB4B-9A15-52483A123A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 2b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7F7926-5DA2-C34D-94F7-EA329A4F34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5149516"/>
            <a:ext cx="7620000" cy="1315722"/>
          </a:xfrm>
        </p:spPr>
        <p:txBody>
          <a:bodyPr/>
          <a:lstStyle/>
          <a:p>
            <a:r>
              <a:rPr lang="en-US" dirty="0"/>
              <a:t>Counterexample to (</a:t>
            </a:r>
            <a:r>
              <a:rPr lang="en-US" dirty="0" err="1"/>
              <a:t>i</a:t>
            </a:r>
            <a:r>
              <a:rPr lang="en-US" dirty="0"/>
              <a:t>)   ?????</a:t>
            </a:r>
          </a:p>
          <a:p>
            <a:r>
              <a:rPr lang="en-US" dirty="0"/>
              <a:t>(-2, -1, 0, 0, 3)</a:t>
            </a:r>
          </a:p>
          <a:p>
            <a:r>
              <a:rPr lang="en-US" dirty="0"/>
              <a:t>(Mean = 0, Median = 0)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0DCF0A-F5BF-2840-9213-EC7DCC006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2F2C5F9-C627-D043-A53E-CBB41F72C0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25273"/>
            <a:ext cx="8903368" cy="1994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089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C4B168-9FBE-6E4B-BC82-DEC07B48B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 2D    &amp;   Q4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F7A308-382E-584D-AB93-EEAFC66737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E69F24-4ACB-4D4C-B09A-A79DA14A90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67337"/>
            <a:ext cx="8753641" cy="25522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4D51F73-5485-B442-94C7-41C72B997C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4352511"/>
            <a:ext cx="8401050" cy="1278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416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4215F6-A8CA-F942-9781-4933EAA89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Q6 - Centrality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75C32E-C907-A84D-A1C6-8EB4EC4C84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Weighted centrality metrics?</a:t>
            </a:r>
          </a:p>
          <a:p>
            <a:r>
              <a:rPr lang="en-US" dirty="0"/>
              <a:t>Negative weights?</a:t>
            </a:r>
          </a:p>
          <a:p>
            <a:r>
              <a:rPr lang="en-US" dirty="0"/>
              <a:t>Directed graphs?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36A591-01EA-914C-8188-FB3421BD4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13664A-5572-4442-9A4A-7DEC1A4A134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72043" y="1524318"/>
            <a:ext cx="4813194" cy="4945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645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A131B-37F5-E04C-9610-D2C61B7976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152718"/>
            <a:ext cx="8245475" cy="1371600"/>
          </a:xfrm>
        </p:spPr>
        <p:txBody>
          <a:bodyPr>
            <a:normAutofit/>
          </a:bodyPr>
          <a:lstStyle/>
          <a:p>
            <a:r>
              <a:rPr lang="en-US" dirty="0"/>
              <a:t>Q8 – Tidy Data    &amp;    </a:t>
            </a:r>
            <a:br>
              <a:rPr lang="en-US" dirty="0"/>
            </a:br>
            <a:r>
              <a:rPr lang="en-US" dirty="0"/>
              <a:t>Q10 – Multiple Imputation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C4C5F2-A913-4F47-8CB5-728A8AB4D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9A4BF3-04B7-B744-ABC1-D94C6FFC47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199" y="1676400"/>
            <a:ext cx="7696200" cy="30861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97833C5-49FE-1E40-BCE4-73809F626A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4749798"/>
            <a:ext cx="6235700" cy="660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DB3818C-16E7-3449-9AAF-5CE7E5A0D51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22562" y="5170115"/>
            <a:ext cx="2965474" cy="1687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634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Lecture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07575" y="2044932"/>
            <a:ext cx="1296786" cy="1978429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Data collection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1604361" y="2044932"/>
            <a:ext cx="1781694" cy="1978429"/>
            <a:chOff x="1604361" y="2044932"/>
            <a:chExt cx="1781694" cy="1978429"/>
          </a:xfrm>
        </p:grpSpPr>
        <p:sp>
          <p:nvSpPr>
            <p:cNvPr id="6" name="Rounded Rectangle 5"/>
            <p:cNvSpPr/>
            <p:nvPr/>
          </p:nvSpPr>
          <p:spPr>
            <a:xfrm>
              <a:off x="2089269" y="2044932"/>
              <a:ext cx="1296786" cy="1978429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Data processing</a:t>
              </a:r>
            </a:p>
          </p:txBody>
        </p:sp>
        <p:cxnSp>
          <p:nvCxnSpPr>
            <p:cNvPr id="11" name="Straight Arrow Connector 10"/>
            <p:cNvCxnSpPr>
              <a:stCxn id="5" idx="3"/>
              <a:endCxn id="6" idx="1"/>
            </p:cNvCxnSpPr>
            <p:nvPr/>
          </p:nvCxnSpPr>
          <p:spPr>
            <a:xfrm>
              <a:off x="1604361" y="3034147"/>
              <a:ext cx="4849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cxnSp>
        <p:nvCxnSpPr>
          <p:cNvPr id="13" name="Curved Connector 12"/>
          <p:cNvCxnSpPr>
            <a:stCxn id="6" idx="2"/>
            <a:endCxn id="5" idx="2"/>
          </p:cNvCxnSpPr>
          <p:nvPr/>
        </p:nvCxnSpPr>
        <p:spPr>
          <a:xfrm rot="5400000">
            <a:off x="1846815" y="3132514"/>
            <a:ext cx="12700" cy="1781694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grpSp>
        <p:nvGrpSpPr>
          <p:cNvPr id="17" name="Group 16"/>
          <p:cNvGrpSpPr/>
          <p:nvPr/>
        </p:nvGrpSpPr>
        <p:grpSpPr>
          <a:xfrm>
            <a:off x="3386055" y="2044932"/>
            <a:ext cx="1781694" cy="1978429"/>
            <a:chOff x="3386055" y="2044932"/>
            <a:chExt cx="1781694" cy="1978429"/>
          </a:xfrm>
          <a:solidFill>
            <a:schemeClr val="accent3"/>
          </a:solidFill>
        </p:grpSpPr>
        <p:sp>
          <p:nvSpPr>
            <p:cNvPr id="7" name="Rounded Rectangle 6"/>
            <p:cNvSpPr/>
            <p:nvPr/>
          </p:nvSpPr>
          <p:spPr>
            <a:xfrm>
              <a:off x="3870963" y="2044932"/>
              <a:ext cx="1296786" cy="1978429"/>
            </a:xfrm>
            <a:prstGeom prst="roundRect">
              <a:avLst/>
            </a:prstGeom>
            <a:grpFill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Exploratory analysis</a:t>
              </a:r>
            </a:p>
            <a:p>
              <a:pPr algn="ctr"/>
              <a:r>
                <a:rPr lang="en-US" sz="1400" dirty="0"/>
                <a:t>&amp;</a:t>
              </a:r>
            </a:p>
            <a:p>
              <a:pPr algn="ctr"/>
              <a:r>
                <a:rPr lang="en-US" sz="1400" dirty="0"/>
                <a:t>Data </a:t>
              </a:r>
              <a:r>
                <a:rPr lang="en-US" sz="1400" dirty="0" err="1"/>
                <a:t>viz</a:t>
              </a:r>
              <a:endParaRPr lang="en-US" sz="1400" dirty="0"/>
            </a:p>
          </p:txBody>
        </p:sp>
        <p:cxnSp>
          <p:nvCxnSpPr>
            <p:cNvPr id="16" name="Straight Arrow Connector 15"/>
            <p:cNvCxnSpPr>
              <a:stCxn id="6" idx="3"/>
              <a:endCxn id="7" idx="1"/>
            </p:cNvCxnSpPr>
            <p:nvPr/>
          </p:nvCxnSpPr>
          <p:spPr>
            <a:xfrm>
              <a:off x="3386055" y="3034147"/>
              <a:ext cx="484908" cy="0"/>
            </a:xfrm>
            <a:prstGeom prst="straightConnector1">
              <a:avLst/>
            </a:prstGeom>
            <a:grpFill/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962318" y="4017011"/>
            <a:ext cx="3563388" cy="12700"/>
            <a:chOff x="962318" y="4017011"/>
            <a:chExt cx="3563388" cy="12700"/>
          </a:xfrm>
        </p:grpSpPr>
        <p:cxnSp>
          <p:nvCxnSpPr>
            <p:cNvPr id="19" name="Curved Connector 18"/>
            <p:cNvCxnSpPr>
              <a:stCxn id="7" idx="2"/>
              <a:endCxn id="6" idx="2"/>
            </p:cNvCxnSpPr>
            <p:nvPr/>
          </p:nvCxnSpPr>
          <p:spPr>
            <a:xfrm rot="5400000">
              <a:off x="3628509" y="3132514"/>
              <a:ext cx="12700" cy="1781694"/>
            </a:xfrm>
            <a:prstGeom prst="curvedConnector3">
              <a:avLst>
                <a:gd name="adj1" fmla="val 1800000"/>
              </a:avLst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1" name="Curved Connector 20"/>
            <p:cNvCxnSpPr>
              <a:stCxn id="7" idx="2"/>
              <a:endCxn id="5" idx="2"/>
            </p:cNvCxnSpPr>
            <p:nvPr/>
          </p:nvCxnSpPr>
          <p:spPr>
            <a:xfrm rot="5400000">
              <a:off x="2737662" y="2241667"/>
              <a:ext cx="12700" cy="3563388"/>
            </a:xfrm>
            <a:prstGeom prst="curvedConnector3">
              <a:avLst>
                <a:gd name="adj1" fmla="val 3763638"/>
              </a:avLst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26" name="Group 25"/>
          <p:cNvGrpSpPr/>
          <p:nvPr/>
        </p:nvGrpSpPr>
        <p:grpSpPr>
          <a:xfrm>
            <a:off x="5167749" y="2044932"/>
            <a:ext cx="1781694" cy="1978429"/>
            <a:chOff x="5167749" y="2044932"/>
            <a:chExt cx="1781694" cy="1978429"/>
          </a:xfrm>
        </p:grpSpPr>
        <p:sp>
          <p:nvSpPr>
            <p:cNvPr id="8" name="Rounded Rectangle 7"/>
            <p:cNvSpPr/>
            <p:nvPr/>
          </p:nvSpPr>
          <p:spPr>
            <a:xfrm>
              <a:off x="5652657" y="2044932"/>
              <a:ext cx="1296786" cy="1978429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Analysis, hypothesis testing, &amp; ML</a:t>
              </a:r>
            </a:p>
          </p:txBody>
        </p:sp>
        <p:cxnSp>
          <p:nvCxnSpPr>
            <p:cNvPr id="25" name="Straight Arrow Connector 24"/>
            <p:cNvCxnSpPr>
              <a:stCxn id="7" idx="3"/>
              <a:endCxn id="8" idx="1"/>
            </p:cNvCxnSpPr>
            <p:nvPr/>
          </p:nvCxnSpPr>
          <p:spPr>
            <a:xfrm>
              <a:off x="5167749" y="3034147"/>
              <a:ext cx="4849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962318" y="4017011"/>
            <a:ext cx="5345082" cy="12700"/>
            <a:chOff x="962318" y="4017011"/>
            <a:chExt cx="5345082" cy="12700"/>
          </a:xfrm>
        </p:grpSpPr>
        <p:cxnSp>
          <p:nvCxnSpPr>
            <p:cNvPr id="34" name="Curved Connector 33"/>
            <p:cNvCxnSpPr>
              <a:stCxn id="8" idx="2"/>
              <a:endCxn id="7" idx="2"/>
            </p:cNvCxnSpPr>
            <p:nvPr/>
          </p:nvCxnSpPr>
          <p:spPr>
            <a:xfrm rot="5400000">
              <a:off x="5410203" y="3132514"/>
              <a:ext cx="12700" cy="1781694"/>
            </a:xfrm>
            <a:prstGeom prst="curvedConnector3">
              <a:avLst>
                <a:gd name="adj1" fmla="val 1800000"/>
              </a:avLst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6" name="Curved Connector 35"/>
            <p:cNvCxnSpPr>
              <a:stCxn id="8" idx="2"/>
              <a:endCxn id="6" idx="2"/>
            </p:cNvCxnSpPr>
            <p:nvPr/>
          </p:nvCxnSpPr>
          <p:spPr>
            <a:xfrm rot="5400000">
              <a:off x="4519356" y="2241667"/>
              <a:ext cx="12700" cy="3563388"/>
            </a:xfrm>
            <a:prstGeom prst="curvedConnector3">
              <a:avLst>
                <a:gd name="adj1" fmla="val 3894543"/>
              </a:avLst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9" name="Curved Connector 38"/>
            <p:cNvCxnSpPr>
              <a:stCxn id="8" idx="2"/>
              <a:endCxn id="5" idx="2"/>
            </p:cNvCxnSpPr>
            <p:nvPr/>
          </p:nvCxnSpPr>
          <p:spPr>
            <a:xfrm rot="5400000">
              <a:off x="3628509" y="1350820"/>
              <a:ext cx="12700" cy="5345082"/>
            </a:xfrm>
            <a:prstGeom prst="curvedConnector3">
              <a:avLst>
                <a:gd name="adj1" fmla="val 5858181"/>
              </a:avLst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44" name="Group 43"/>
          <p:cNvGrpSpPr/>
          <p:nvPr/>
        </p:nvGrpSpPr>
        <p:grpSpPr>
          <a:xfrm>
            <a:off x="6949443" y="2044932"/>
            <a:ext cx="1781694" cy="1978429"/>
            <a:chOff x="6949443" y="2044932"/>
            <a:chExt cx="1781694" cy="1978429"/>
          </a:xfrm>
        </p:grpSpPr>
        <p:sp>
          <p:nvSpPr>
            <p:cNvPr id="9" name="Rounded Rectangle 8"/>
            <p:cNvSpPr/>
            <p:nvPr/>
          </p:nvSpPr>
          <p:spPr>
            <a:xfrm>
              <a:off x="7434351" y="2044932"/>
              <a:ext cx="1296786" cy="1978429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Insight &amp; Policy Decision</a:t>
              </a:r>
            </a:p>
          </p:txBody>
        </p:sp>
        <p:cxnSp>
          <p:nvCxnSpPr>
            <p:cNvPr id="43" name="Straight Arrow Connector 42"/>
            <p:cNvCxnSpPr>
              <a:stCxn id="8" idx="3"/>
              <a:endCxn id="9" idx="1"/>
            </p:cNvCxnSpPr>
            <p:nvPr/>
          </p:nvCxnSpPr>
          <p:spPr>
            <a:xfrm>
              <a:off x="6949443" y="3034147"/>
              <a:ext cx="4849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6" name="Group 55"/>
          <p:cNvGrpSpPr/>
          <p:nvPr/>
        </p:nvGrpSpPr>
        <p:grpSpPr>
          <a:xfrm>
            <a:off x="962318" y="4017011"/>
            <a:ext cx="7126776" cy="12700"/>
            <a:chOff x="962318" y="4017011"/>
            <a:chExt cx="7126776" cy="12700"/>
          </a:xfrm>
        </p:grpSpPr>
        <p:cxnSp>
          <p:nvCxnSpPr>
            <p:cNvPr id="46" name="Curved Connector 45"/>
            <p:cNvCxnSpPr>
              <a:stCxn id="9" idx="2"/>
              <a:endCxn id="8" idx="2"/>
            </p:cNvCxnSpPr>
            <p:nvPr/>
          </p:nvCxnSpPr>
          <p:spPr>
            <a:xfrm rot="5400000">
              <a:off x="7191897" y="3132514"/>
              <a:ext cx="12700" cy="1781694"/>
            </a:xfrm>
            <a:prstGeom prst="curvedConnector3">
              <a:avLst>
                <a:gd name="adj1" fmla="val 1800000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Curved Connector 47"/>
            <p:cNvCxnSpPr>
              <a:stCxn id="9" idx="2"/>
              <a:endCxn id="7" idx="2"/>
            </p:cNvCxnSpPr>
            <p:nvPr/>
          </p:nvCxnSpPr>
          <p:spPr>
            <a:xfrm rot="5400000">
              <a:off x="6301050" y="2241667"/>
              <a:ext cx="12700" cy="3563388"/>
            </a:xfrm>
            <a:prstGeom prst="curvedConnector3">
              <a:avLst>
                <a:gd name="adj1" fmla="val 3501819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Curved Connector 50"/>
            <p:cNvCxnSpPr>
              <a:stCxn id="9" idx="2"/>
              <a:endCxn id="6" idx="2"/>
            </p:cNvCxnSpPr>
            <p:nvPr/>
          </p:nvCxnSpPr>
          <p:spPr>
            <a:xfrm rot="5400000">
              <a:off x="5410203" y="1350820"/>
              <a:ext cx="12700" cy="5345082"/>
            </a:xfrm>
            <a:prstGeom prst="curvedConnector3">
              <a:avLst>
                <a:gd name="adj1" fmla="val 5989094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Curved Connector 53"/>
            <p:cNvCxnSpPr>
              <a:stCxn id="9" idx="2"/>
              <a:endCxn id="5" idx="2"/>
            </p:cNvCxnSpPr>
            <p:nvPr/>
          </p:nvCxnSpPr>
          <p:spPr>
            <a:xfrm rot="5400000">
              <a:off x="4519356" y="459973"/>
              <a:ext cx="12700" cy="7126776"/>
            </a:xfrm>
            <a:prstGeom prst="curvedConnector3">
              <a:avLst>
                <a:gd name="adj1" fmla="val 8345457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70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76200" y="1214364"/>
            <a:ext cx="9144000" cy="1226328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Scaling it Up:</a:t>
            </a:r>
            <a:br>
              <a:rPr lang="en-US" dirty="0"/>
            </a:br>
            <a:r>
              <a:rPr lang="en-US" dirty="0"/>
              <a:t>Stochastic gradient</a:t>
            </a:r>
            <a:br>
              <a:rPr lang="en-US" dirty="0"/>
            </a:br>
            <a:r>
              <a:rPr lang="en-US" dirty="0"/>
              <a:t>descent (SGD)</a:t>
            </a:r>
            <a:endParaRPr lang="en-US" b="1" i="1" dirty="0">
              <a:solidFill>
                <a:schemeClr val="accent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" y="3303147"/>
            <a:ext cx="6350000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80486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ssential">
  <a:themeElements>
    <a:clrScheme name="Essent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Essentia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sential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Essential.thmx</Template>
  <TotalTime>33476</TotalTime>
  <Words>2220</Words>
  <Application>Microsoft Macintosh PowerPoint</Application>
  <PresentationFormat>On-screen Show (4:3)</PresentationFormat>
  <Paragraphs>307</Paragraphs>
  <Slides>38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3" baseType="lpstr">
      <vt:lpstr>Arial</vt:lpstr>
      <vt:lpstr>Arial Black</vt:lpstr>
      <vt:lpstr>Calibri</vt:lpstr>
      <vt:lpstr>Courier</vt:lpstr>
      <vt:lpstr>Essential</vt:lpstr>
      <vt:lpstr>Introduction to  Data Science</vt:lpstr>
      <vt:lpstr>Announcements</vt:lpstr>
      <vt:lpstr>Midterm</vt:lpstr>
      <vt:lpstr>Q 2b</vt:lpstr>
      <vt:lpstr>Q 2D    &amp;   Q4</vt:lpstr>
      <vt:lpstr>Q6 - Centrality</vt:lpstr>
      <vt:lpstr>Q8 – Tidy Data    &amp;     Q10 – Multiple Imputation</vt:lpstr>
      <vt:lpstr>Today’s Lecture</vt:lpstr>
      <vt:lpstr>Scaling it Up: Stochastic gradient descent (SGD)</vt:lpstr>
      <vt:lpstr>Recap: Gradient descent</vt:lpstr>
      <vt:lpstr>Stochastic gradient descent</vt:lpstr>
      <vt:lpstr>SGD continued</vt:lpstr>
      <vt:lpstr>Scaling it Up: Big Data &amp; MapReduce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 Example Program</vt:lpstr>
      <vt:lpstr>Map? Reduce?</vt:lpstr>
      <vt:lpstr>MapReduce vs Hadoop</vt:lpstr>
      <vt:lpstr>Major Components</vt:lpstr>
      <vt:lpstr>Key Notes</vt:lpstr>
      <vt:lpstr>Basic Concepts</vt:lpstr>
      <vt:lpstr>Data Flow</vt:lpstr>
      <vt:lpstr>Input Splitter</vt:lpstr>
      <vt:lpstr>Mapper</vt:lpstr>
      <vt:lpstr>Reducer</vt:lpstr>
      <vt:lpstr>Combiner</vt:lpstr>
      <vt:lpstr>Output Committer</vt:lpstr>
      <vt:lpstr>Partitioner (Shuffler)</vt:lpstr>
      <vt:lpstr>Master</vt:lpstr>
      <vt:lpstr>Mapreduce in python</vt:lpstr>
      <vt:lpstr>Mapreduce in python</vt:lpstr>
      <vt:lpstr>Mapreduce?</vt:lpstr>
      <vt:lpstr>Next Up: Review of Hypothesis Testing (and then a bunch of stuff like Privacy, Ethics, Debugging Data Science, Etc!)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Kidney Exchange at CMU</dc:title>
  <dc:creator>John Dickerson</dc:creator>
  <cp:lastModifiedBy>John Dickerson</cp:lastModifiedBy>
  <cp:revision>3948</cp:revision>
  <cp:lastPrinted>2017-04-25T01:18:26Z</cp:lastPrinted>
  <dcterms:created xsi:type="dcterms:W3CDTF">2013-03-05T15:39:19Z</dcterms:created>
  <dcterms:modified xsi:type="dcterms:W3CDTF">2019-11-19T21:16:09Z</dcterms:modified>
</cp:coreProperties>
</file>